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80" r:id="rId5"/>
    <p:sldId id="274" r:id="rId6"/>
    <p:sldId id="266" r:id="rId7"/>
    <p:sldId id="277" r:id="rId8"/>
    <p:sldId id="278" r:id="rId9"/>
    <p:sldId id="279" r:id="rId10"/>
    <p:sldId id="263" r:id="rId11"/>
    <p:sldId id="27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E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4054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428604"/>
            <a:ext cx="7715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 с. Красная Горка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2000240"/>
            <a:ext cx="6643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ПРЕЗЕНТАЦИЯ ПРОЕКТА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«РАЗВИТИЕ  ФУНКЦИОНАЛЬНОЙ ГРАМОТНОСТИ ШКОЛЬНИКОВ»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3143248"/>
            <a:ext cx="37862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обучения ребенка состоит в том, чтобы сделать его способным развиваться дальше без помощи учителя.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Э.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Хаббард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5143512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Авторы: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Богомолова Вера Сергеевна, заместитель директора по УВР, Макеева Валентина Николаевна, учитель начальных классов МОУ СОШ с.Красная Горка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29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Технологии, используемые для развития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функциональной грамотности обучающихся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85860"/>
            <a:ext cx="842968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проблемно-диалогическая технология,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технология проектной деятельности,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технология развития критического мышления,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обучение на основе «учебных ситуаций»,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уровневая дифференциация обучения,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информационные и коммуникационные технологии,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технология оценивания учебных достижений обучающихся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5" name="Рисунок 4" descr="D:\Фото 2018-2019\Рай.МО нач.кл.11.04 Субботник 12 апреля\IMG_20190411_1037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357694"/>
            <a:ext cx="3214710" cy="236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2018-2019\Рай.МО нач.кл.11.04 Субботник 12 апреля\IMG_20190411_120345.jpg"/>
          <p:cNvPicPr/>
          <p:nvPr/>
        </p:nvPicPr>
        <p:blipFill>
          <a:blip r:embed="rId3" cstate="print"/>
          <a:srcRect l="17118" t="13450" b="15205"/>
          <a:stretch>
            <a:fillRect/>
          </a:stretch>
        </p:blipFill>
        <p:spPr bwMode="auto">
          <a:xfrm>
            <a:off x="5072066" y="4357694"/>
            <a:ext cx="3740151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86314" y="1785926"/>
            <a:ext cx="40005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Дерево – функционально грамотная личность.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Вода – педагогические технологии.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Яблоки – ключевые компетенции.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Лейка – учитель.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Модель функционально грамотной личности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Пользователь\Desktop\2.jpg"/>
          <p:cNvPicPr>
            <a:picLocks noChangeAspect="1" noChangeArrowheads="1"/>
          </p:cNvPicPr>
          <p:nvPr/>
        </p:nvPicPr>
        <p:blipFill>
          <a:blip r:embed="rId2"/>
          <a:srcRect t="15217" r="44531" b="2173"/>
          <a:stretch>
            <a:fillRect/>
          </a:stretch>
        </p:blipFill>
        <p:spPr bwMode="auto">
          <a:xfrm>
            <a:off x="284787" y="1357298"/>
            <a:ext cx="4337951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85728"/>
            <a:ext cx="821537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по развитию </a:t>
            </a: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функциональной грамотности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На основе системы профессиональных компетенций учителя овладевать приемами моделирования и проектирования своей профессиональной деятельности;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Сформировать способность проектирования уроков различной целевой направленности в системе инновационных технологий;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Раскрытие творческого потенциала личности на основе индивидуализированного подхода в учебном процессе, развитие духовной и нравственной культуры личности, формирование активной гражданской позиции;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Определение соответствия уровня функциональной грамотности школьников, овладение системой ключевых компетенций;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Развитие функциональной грамотности учеников в области информационных технологий.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0722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-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6248" y="3929066"/>
            <a:ext cx="42862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rgbClr val="C00000"/>
              </a:solidFill>
              <a:latin typeface="Times New Roman" pitchFamily="16" charset="0"/>
              <a:cs typeface="Times New Roman" pitchFamily="16" charset="0"/>
            </a:endParaRPr>
          </a:p>
          <a:p>
            <a:endParaRPr lang="ru-RU" dirty="0"/>
          </a:p>
        </p:txBody>
      </p:sp>
      <p:pic>
        <p:nvPicPr>
          <p:cNvPr id="4" name="Рисунок 3" descr="D:\ФОТО старые\1 класс оборудование\PC0400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496"/>
            <a:ext cx="4071966" cy="301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 старые\1 класс оборудование\PC100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928802"/>
            <a:ext cx="314327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571472" y="214290"/>
            <a:ext cx="8001056" cy="6459352"/>
            <a:chOff x="571472" y="214290"/>
            <a:chExt cx="8001056" cy="6459352"/>
          </a:xfrm>
        </p:grpSpPr>
        <p:sp>
          <p:nvSpPr>
            <p:cNvPr id="2" name="TextBox 1"/>
            <p:cNvSpPr txBox="1"/>
            <p:nvPr/>
          </p:nvSpPr>
          <p:spPr>
            <a:xfrm>
              <a:off x="1428728" y="214290"/>
              <a:ext cx="6286544" cy="1938992"/>
            </a:xfrm>
            <a:prstGeom prst="rect">
              <a:avLst/>
            </a:prstGeom>
            <a:solidFill>
              <a:srgbClr val="9FE6FF"/>
            </a:solidFill>
            <a:ln w="25400">
              <a:solidFill>
                <a:srgbClr val="00206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Признаки функциональной грамотности</a:t>
              </a:r>
              <a:endPara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1472" y="2643182"/>
              <a:ext cx="3429024" cy="1384995"/>
            </a:xfrm>
            <a:prstGeom prst="rect">
              <a:avLst/>
            </a:prstGeom>
            <a:solidFill>
              <a:srgbClr val="9FE6FF"/>
            </a:solidFill>
            <a:ln w="25400">
              <a:solidFill>
                <a:srgbClr val="00206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Готовность к повышению уровня образованност</a:t>
              </a:r>
              <a:r>
                <a:rPr lang="ru-RU" sz="2800" b="1" dirty="0" smtClean="0">
                  <a:solidFill>
                    <a:srgbClr val="002060"/>
                  </a:solidFill>
                </a:rPr>
                <a:t>и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143504" y="2643182"/>
              <a:ext cx="3429024" cy="1384995"/>
            </a:xfrm>
            <a:prstGeom prst="rect">
              <a:avLst/>
            </a:prstGeom>
            <a:solidFill>
              <a:srgbClr val="9FE6FF"/>
            </a:solidFill>
            <a:ln w="25400">
              <a:solidFill>
                <a:srgbClr val="00206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Способность к осознанному выбору профессии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71472" y="4857760"/>
              <a:ext cx="3429024" cy="1815882"/>
            </a:xfrm>
            <a:prstGeom prst="rect">
              <a:avLst/>
            </a:prstGeom>
            <a:solidFill>
              <a:srgbClr val="9FE6FF"/>
            </a:solidFill>
            <a:ln w="25400">
              <a:solidFill>
                <a:srgbClr val="00206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Готовность к адаптации в современном обществе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43504" y="4857760"/>
              <a:ext cx="3429024" cy="1815882"/>
            </a:xfrm>
            <a:prstGeom prst="rect">
              <a:avLst/>
            </a:prstGeom>
            <a:solidFill>
              <a:srgbClr val="9FE6FF"/>
            </a:solidFill>
            <a:ln w="25400">
              <a:solidFill>
                <a:srgbClr val="00206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Способность к коммуникативной деятельности</a:t>
              </a:r>
            </a:p>
            <a:p>
              <a:pPr algn="ctr"/>
              <a:endParaRPr lang="ru-RU" sz="28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2" idx="2"/>
            </p:cNvCxnSpPr>
            <p:nvPr/>
          </p:nvCxnSpPr>
          <p:spPr>
            <a:xfrm rot="5400000">
              <a:off x="3576159" y="3148331"/>
              <a:ext cx="1990891" cy="793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0800000" flipV="1">
              <a:off x="3000364" y="4143380"/>
              <a:ext cx="1571636" cy="714379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572000" y="4143382"/>
              <a:ext cx="1785950" cy="71437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>
              <a:stCxn id="4" idx="1"/>
              <a:endCxn id="3" idx="3"/>
            </p:cNvCxnSpPr>
            <p:nvPr/>
          </p:nvCxnSpPr>
          <p:spPr>
            <a:xfrm rot="10800000">
              <a:off x="4000496" y="3335680"/>
              <a:ext cx="1143008" cy="158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214422"/>
            <a:ext cx="771530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знания сведений, правил, принципов; усвоение общих понятий и умений, составляющих познавательную основу решения стандартных задач в различных сферах жизнедеятельности;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умения адаптироваться к изменяющемуся миру; решать конфликты, работать с информацией; вести деловую переписку; применять правила личной безопасности в жизни;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готовность ориентироваться в ценностях и нормах современного мира; принимать особенности жизни для удовлетворения своих жизненных запросов; повышать уровень образования на основе осознанного выбора.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500042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Компоненты функциональной грамотности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8572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функциональной грамотности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06" y="2857496"/>
            <a:ext cx="2571800" cy="1143008"/>
          </a:xfrm>
          <a:prstGeom prst="ellipse">
            <a:avLst/>
          </a:prstGeom>
          <a:solidFill>
            <a:srgbClr val="9FE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428596" y="1000108"/>
            <a:ext cx="8572592" cy="5000660"/>
            <a:chOff x="428596" y="1000108"/>
            <a:chExt cx="8572592" cy="5000660"/>
          </a:xfrm>
        </p:grpSpPr>
        <p:sp>
          <p:nvSpPr>
            <p:cNvPr id="3" name="Овал 2"/>
            <p:cNvSpPr/>
            <p:nvPr/>
          </p:nvSpPr>
          <p:spPr>
            <a:xfrm>
              <a:off x="3000364" y="2714620"/>
              <a:ext cx="3000396" cy="1428760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14678" y="2786058"/>
              <a:ext cx="25717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Виды функциональной грамотности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>
              <a:off x="6429388" y="2786058"/>
              <a:ext cx="2571800" cy="1143008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5500694" y="1142984"/>
              <a:ext cx="2571800" cy="1143008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785786" y="1142984"/>
              <a:ext cx="2571800" cy="1143008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6000760" y="4643446"/>
              <a:ext cx="2571800" cy="1143008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571472" y="4786322"/>
              <a:ext cx="2571800" cy="1143008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3714744" y="5214950"/>
              <a:ext cx="1785982" cy="785818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571868" y="1000108"/>
              <a:ext cx="1785982" cy="785818"/>
            </a:xfrm>
            <a:prstGeom prst="ellipse">
              <a:avLst/>
            </a:prstGeom>
            <a:solidFill>
              <a:srgbClr val="9FE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142976" y="1500174"/>
              <a:ext cx="17543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Компьютерная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000496" y="1214422"/>
              <a:ext cx="9156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Общая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786446" y="1500174"/>
              <a:ext cx="20567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Информационная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28596" y="3071810"/>
              <a:ext cx="19288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Грамотность поведения в ЧС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786578" y="3214686"/>
              <a:ext cx="21310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Коммуникативная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10" y="4929198"/>
              <a:ext cx="250033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Грамотность при овладении ин. языками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214810" y="5429264"/>
              <a:ext cx="11024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Бытовая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6286512" y="4714884"/>
              <a:ext cx="21431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Правовая и общественно - политическая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Прямая со стрелкой 22"/>
            <p:cNvCxnSpPr>
              <a:stCxn id="3" idx="0"/>
              <a:endCxn id="12" idx="4"/>
            </p:cNvCxnSpPr>
            <p:nvPr/>
          </p:nvCxnSpPr>
          <p:spPr>
            <a:xfrm rot="16200000" flipV="1">
              <a:off x="4018364" y="2232421"/>
              <a:ext cx="928694" cy="35703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endCxn id="7" idx="3"/>
            </p:cNvCxnSpPr>
            <p:nvPr/>
          </p:nvCxnSpPr>
          <p:spPr>
            <a:xfrm rot="5400000" flipH="1" flipV="1">
              <a:off x="5248126" y="2228296"/>
              <a:ext cx="738894" cy="519506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6072198" y="3357562"/>
              <a:ext cx="321487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 rot="16200000" flipH="1">
              <a:off x="4018347" y="4661297"/>
              <a:ext cx="1071570" cy="35735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>
              <a:endCxn id="8" idx="5"/>
            </p:cNvCxnSpPr>
            <p:nvPr/>
          </p:nvCxnSpPr>
          <p:spPr>
            <a:xfrm rot="16200000" flipV="1">
              <a:off x="2889097" y="2210459"/>
              <a:ext cx="738894" cy="555180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endCxn id="6" idx="6"/>
            </p:cNvCxnSpPr>
            <p:nvPr/>
          </p:nvCxnSpPr>
          <p:spPr>
            <a:xfrm rot="10800000">
              <a:off x="2643206" y="3429000"/>
              <a:ext cx="321424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 rot="5400000">
              <a:off x="2696744" y="4018373"/>
              <a:ext cx="928696" cy="89295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>
              <a:endCxn id="9" idx="1"/>
            </p:cNvCxnSpPr>
            <p:nvPr/>
          </p:nvCxnSpPr>
          <p:spPr>
            <a:xfrm rot="16200000" flipH="1">
              <a:off x="5516009" y="3949453"/>
              <a:ext cx="881770" cy="840995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428736"/>
            <a:ext cx="792961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обучение должно носить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характер (одна из целевых функций обучения – формирование у школьников умений самостоятельной учебной деятельности, поэтому проблема функциональной грамотности рассматривается как проблема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как проблема поиска механизмов и способов быстрой адаптации в современном мире);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 учащиеся должны стать активными участниками процесса изучения нового материала;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учебный процесс необходимо ориентировать на развитие самостоятельности и ответственности ученика за результаты своей деятельности;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в урочной деятельности использовать продуктивные формы групповой работы.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500042"/>
            <a:ext cx="79296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Условия, необходимые для формирования функциональной грамотности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85728"/>
            <a:ext cx="7715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функциональной грамотности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учебной деятельности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45720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Учебный предмет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«Русский язык»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ориентирован на овладение учащимися функциональной грамотностью. Школьники овладевают навыком организации своего рабочего места, навыком работы с учебником, со словарем, навыком распределения времени,  навыком проверки работы товарища, навыком нахождения ошибки, навыком словесной оценки качества работы.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3929066"/>
            <a:ext cx="43577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Учебный предмет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«Литературное чтение»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предусматривает овладение учащимися навыками грамотного беглого чтения, ознакомления с произведениями детской литературы и формированием умений работы с текстом,  умение подобрать произведение на заданную тему, умение слушать и слышать, высказывать своё отношение к прочитанному, к услышанному.</a:t>
            </a:r>
          </a:p>
          <a:p>
            <a:endParaRPr lang="ru-RU" dirty="0"/>
          </a:p>
        </p:txBody>
      </p:sp>
      <p:pic>
        <p:nvPicPr>
          <p:cNvPr id="5" name="Рисунок 4" descr="D:\Фото 2017-2018\урок в 3 классе\IMG_82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143380"/>
            <a:ext cx="3429024" cy="251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2018-2019\Рай.МО нач.кл.11.04 Субботник 12 апреля\IMG_20190411_1019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214422"/>
            <a:ext cx="3454400" cy="259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928670"/>
            <a:ext cx="435771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Учебный предмет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«Математика»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предполагает формирование математических  счетных навыков, ознакомление с основами геометрии, формирование навыка самостоятельного распознавания расположения предметов на плоскости и обозначение этого расположения языковыми  средствами, практическое умение ориентироваться во времени, умение решать задачи, сюжет которых связан с жизненными ситуациями.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71414"/>
            <a:ext cx="7143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функциональной грамотности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учебной деятельности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857752" y="4214818"/>
            <a:ext cx="39290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Учебный предмет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«Окружающий мир»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интегрированным и состоит из модулей естественнонаучной и социально-гуманитарной направленности, а также предусматривает изучение основ безопасности жизнедеятельности. </a:t>
            </a:r>
          </a:p>
          <a:p>
            <a:endParaRPr lang="ru-RU" dirty="0"/>
          </a:p>
        </p:txBody>
      </p:sp>
      <p:pic>
        <p:nvPicPr>
          <p:cNvPr id="5" name="Рисунок 4" descr="D:\ФОТО старые\1 класс оборудование\PC0400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214422"/>
            <a:ext cx="3415500" cy="250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старые\1 класс оборудование\PC100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357694"/>
            <a:ext cx="3071834" cy="2290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214290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функциональной грамотности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 внеурочной деятельности</a:t>
            </a:r>
            <a:endParaRPr lang="ru-RU" sz="2400" dirty="0"/>
          </a:p>
        </p:txBody>
      </p:sp>
      <p:pic>
        <p:nvPicPr>
          <p:cNvPr id="4" name="Рисунок 3" descr="D:\ФОТО старые\МО нач кл.30.10.14\PA3000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142984"/>
            <a:ext cx="2924964" cy="219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 2015-16\внеурочка 2015 Шуваева\DSCN34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142984"/>
            <a:ext cx="2735263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2015-16\внеурочка 2015 Шуваева\DSCN347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929066"/>
            <a:ext cx="292895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857752" y="3500438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занятии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Легоконструктор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6429396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Клуб «ЮИД»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350043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Неделя математики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DSCN05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92848" y="3929066"/>
            <a:ext cx="31510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072066" y="642939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«Умелые руки»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476</Words>
  <PresentationFormat>Экран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1</cp:lastModifiedBy>
  <cp:revision>51</cp:revision>
  <dcterms:created xsi:type="dcterms:W3CDTF">2020-11-04T15:30:39Z</dcterms:created>
  <dcterms:modified xsi:type="dcterms:W3CDTF">2020-11-13T05:33:41Z</dcterms:modified>
</cp:coreProperties>
</file>